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82" r:id="rId3"/>
    <p:sldId id="283" r:id="rId4"/>
    <p:sldId id="305" r:id="rId5"/>
    <p:sldId id="289" r:id="rId6"/>
    <p:sldId id="290" r:id="rId7"/>
    <p:sldId id="291" r:id="rId8"/>
    <p:sldId id="306" r:id="rId9"/>
    <p:sldId id="307" r:id="rId10"/>
    <p:sldId id="292" r:id="rId11"/>
    <p:sldId id="308" r:id="rId12"/>
    <p:sldId id="277" r:id="rId13"/>
    <p:sldId id="272" r:id="rId14"/>
    <p:sldId id="294" r:id="rId15"/>
    <p:sldId id="293" r:id="rId16"/>
    <p:sldId id="309" r:id="rId17"/>
    <p:sldId id="310" r:id="rId18"/>
    <p:sldId id="295" r:id="rId19"/>
    <p:sldId id="311" r:id="rId20"/>
    <p:sldId id="312" r:id="rId21"/>
    <p:sldId id="284" r:id="rId22"/>
    <p:sldId id="273" r:id="rId23"/>
    <p:sldId id="313" r:id="rId24"/>
    <p:sldId id="314" r:id="rId25"/>
    <p:sldId id="315" r:id="rId26"/>
    <p:sldId id="316" r:id="rId27"/>
    <p:sldId id="296" r:id="rId28"/>
    <p:sldId id="317" r:id="rId29"/>
    <p:sldId id="285" r:id="rId30"/>
    <p:sldId id="274" r:id="rId31"/>
    <p:sldId id="297" r:id="rId32"/>
    <p:sldId id="298" r:id="rId33"/>
    <p:sldId id="299" r:id="rId34"/>
    <p:sldId id="300" r:id="rId35"/>
    <p:sldId id="286" r:id="rId36"/>
    <p:sldId id="301" r:id="rId37"/>
    <p:sldId id="302" r:id="rId38"/>
    <p:sldId id="303" r:id="rId39"/>
    <p:sldId id="304" r:id="rId40"/>
    <p:sldId id="318" r:id="rId41"/>
    <p:sldId id="319" r:id="rId42"/>
    <p:sldId id="320" r:id="rId43"/>
    <p:sldId id="287" r:id="rId44"/>
    <p:sldId id="270" r:id="rId45"/>
    <p:sldId id="271" r:id="rId46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82"/>
          </p14:sldIdLst>
        </p14:section>
        <p14:section name="The Document Object Model (DOM)" id="{D008D3F6-4FA4-7848-A920-C50E298D1D03}">
          <p14:sldIdLst>
            <p14:sldId id="283"/>
            <p14:sldId id="305"/>
            <p14:sldId id="289"/>
            <p14:sldId id="290"/>
            <p14:sldId id="291"/>
            <p14:sldId id="306"/>
            <p14:sldId id="307"/>
            <p14:sldId id="292"/>
            <p14:sldId id="308"/>
          </p14:sldIdLst>
        </p14:section>
        <p14:section name="Modifying the DOM" id="{B08E1F56-7E22-464E-9B9D-E07B35856460}">
          <p14:sldIdLst>
            <p14:sldId id="277"/>
            <p14:sldId id="272"/>
            <p14:sldId id="294"/>
            <p14:sldId id="293"/>
            <p14:sldId id="309"/>
            <p14:sldId id="310"/>
            <p14:sldId id="295"/>
            <p14:sldId id="311"/>
            <p14:sldId id="312"/>
          </p14:sldIdLst>
        </p14:section>
        <p14:section name="Events" id="{A8BD1CAE-7FB7-DC4B-933A-7CA6C42BCF96}">
          <p14:sldIdLst>
            <p14:sldId id="284"/>
            <p14:sldId id="273"/>
            <p14:sldId id="313"/>
            <p14:sldId id="314"/>
            <p14:sldId id="315"/>
            <p14:sldId id="316"/>
            <p14:sldId id="296"/>
            <p14:sldId id="317"/>
          </p14:sldIdLst>
        </p14:section>
        <p14:section name="Event Types" id="{5D351A82-C34E-4343-8B02-1153748E7991}">
          <p14:sldIdLst>
            <p14:sldId id="285"/>
            <p14:sldId id="274"/>
            <p14:sldId id="297"/>
            <p14:sldId id="298"/>
            <p14:sldId id="299"/>
            <p14:sldId id="300"/>
          </p14:sldIdLst>
        </p14:section>
        <p14:section name="Forms" id="{C6741CAE-8A86-024C-B27C-0E6E3F5D4DE6}">
          <p14:sldIdLst>
            <p14:sldId id="286"/>
            <p14:sldId id="301"/>
            <p14:sldId id="302"/>
            <p14:sldId id="303"/>
            <p14:sldId id="304"/>
          </p14:sldIdLst>
        </p14:section>
        <p14:section name="AJAX" id="{74F7AABA-A9EA-AD41-BFFA-8B9767C3E939}">
          <p14:sldIdLst>
            <p14:sldId id="318"/>
            <p14:sldId id="319"/>
            <p14:sldId id="320"/>
          </p14:sldIdLst>
        </p14:section>
        <p14:section name="Summary" id="{E3B8E928-C64D-E049-9012-9CF6775FA629}">
          <p14:sldIdLst>
            <p14:sldId id="287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7898" autoAdjust="0"/>
    <p:restoredTop sz="86387" autoAdjust="0"/>
  </p:normalViewPr>
  <p:slideViewPr>
    <p:cSldViewPr showGuides="1">
      <p:cViewPr varScale="1">
        <p:scale>
          <a:sx n="67" d="100"/>
          <a:sy n="67" d="100"/>
        </p:scale>
        <p:origin x="788" y="60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-43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58"/>
    </p:cViewPr>
  </p:sorterViewPr>
  <p:notesViewPr>
    <p:cSldViewPr>
      <p:cViewPr varScale="1">
        <p:scale>
          <a:sx n="66" d="100"/>
          <a:sy n="66" d="100"/>
        </p:scale>
        <p:origin x="1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0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27DE-FC0E-EC49-B1C5-B796F9CDC289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C01C6-9040-D44A-A0F9-7BE70F3FD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81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339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JavaScript 2: Using JavaScript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The Document Object Model (DOM)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 Node object represents an HTML element in the hierarchy, contained between the opening &lt;&gt; and closing &lt;/&gt; tags for this element. Every node has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classList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err="1"/>
              <a:t>className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Id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innerHTML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Style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tagName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Element Node Object</a:t>
            </a:r>
          </a:p>
        </p:txBody>
      </p:sp>
    </p:spTree>
    <p:extLst>
      <p:ext uri="{BB962C8B-B14F-4D97-AF65-F5344CB8AC3E}">
        <p14:creationId xmlns:p14="http://schemas.microsoft.com/office/powerpoint/2010/main" val="1528035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The Document Object Model (DOM)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err="1"/>
              <a:t>href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name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src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value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More common (not universal) properties</a:t>
            </a:r>
          </a:p>
        </p:txBody>
      </p:sp>
    </p:spTree>
    <p:extLst>
      <p:ext uri="{BB962C8B-B14F-4D97-AF65-F5344CB8AC3E}">
        <p14:creationId xmlns:p14="http://schemas.microsoft.com/office/powerpoint/2010/main" val="619870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9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Document Object Model (DOM)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962725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Modifying the DOM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Types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103540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the DOM</a:t>
            </a:r>
          </a:p>
        </p:txBody>
      </p:sp>
      <p:pic>
        <p:nvPicPr>
          <p:cNvPr id="5" name="Content Placeholder 4" descr="481260900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624" b="-2624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Changing an Element’s Style</a:t>
            </a:r>
          </a:p>
        </p:txBody>
      </p:sp>
    </p:spTree>
    <p:extLst>
      <p:ext uri="{BB962C8B-B14F-4D97-AF65-F5344CB8AC3E}">
        <p14:creationId xmlns:p14="http://schemas.microsoft.com/office/powerpoint/2010/main" val="1979530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the DOM</a:t>
            </a:r>
          </a:p>
        </p:txBody>
      </p:sp>
      <p:pic>
        <p:nvPicPr>
          <p:cNvPr id="5" name="Content Placeholder 4" descr="481260900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3287" b="-63287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Meet the family</a:t>
            </a:r>
            <a:endParaRPr lang="en-US" sz="1500" kern="1200" dirty="0">
              <a:solidFill>
                <a:schemeClr val="tx1"/>
              </a:solidFill>
              <a:effectLst/>
              <a:latin typeface="Rockwell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2476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the DOM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/>
          <a:lstStyle/>
          <a:p>
            <a:r>
              <a:rPr lang="en-US" dirty="0" err="1"/>
              <a:t>document.getElementById</a:t>
            </a:r>
            <a:r>
              <a:rPr lang="en-US" dirty="0"/>
              <a:t>("here").</a:t>
            </a:r>
            <a:r>
              <a:rPr lang="en-US" dirty="0" err="1"/>
              <a:t>innerHTML</a:t>
            </a:r>
            <a:r>
              <a:rPr lang="en-US" dirty="0"/>
              <a:t> = "foo&lt;</a:t>
            </a:r>
            <a:r>
              <a:rPr lang="en-US" dirty="0" err="1"/>
              <a:t>em</a:t>
            </a:r>
            <a:r>
              <a:rPr lang="en-US" dirty="0"/>
              <a:t>&gt;bar&lt;/</a:t>
            </a:r>
            <a:r>
              <a:rPr lang="en-US" dirty="0" err="1"/>
              <a:t>em</a:t>
            </a:r>
            <a:r>
              <a:rPr lang="en-US" dirty="0"/>
              <a:t>&gt;";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Changing an Element’s Content</a:t>
            </a:r>
          </a:p>
        </p:txBody>
      </p:sp>
    </p:spTree>
    <p:extLst>
      <p:ext uri="{BB962C8B-B14F-4D97-AF65-F5344CB8AC3E}">
        <p14:creationId xmlns:p14="http://schemas.microsoft.com/office/powerpoint/2010/main" val="529589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the DOM</a:t>
            </a:r>
          </a:p>
        </p:txBody>
      </p:sp>
      <p:pic>
        <p:nvPicPr>
          <p:cNvPr id="5" name="Content Placeholder 4" descr="4812609007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04" t="22734" r="963" b="25661"/>
          <a:stretch/>
        </p:blipFill>
        <p:spPr>
          <a:xfrm>
            <a:off x="635000" y="1687286"/>
            <a:ext cx="7738542" cy="4218975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Creating DOM elements</a:t>
            </a:r>
          </a:p>
        </p:txBody>
      </p:sp>
    </p:spTree>
    <p:extLst>
      <p:ext uri="{BB962C8B-B14F-4D97-AF65-F5344CB8AC3E}">
        <p14:creationId xmlns:p14="http://schemas.microsoft.com/office/powerpoint/2010/main" val="926178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the DOM</a:t>
            </a:r>
          </a:p>
        </p:txBody>
      </p:sp>
      <p:pic>
        <p:nvPicPr>
          <p:cNvPr id="5" name="Content Placeholder 4" descr="4812609007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4" t="61598" r="-1857" b="-269"/>
          <a:stretch/>
        </p:blipFill>
        <p:spPr>
          <a:xfrm>
            <a:off x="755576" y="2204864"/>
            <a:ext cx="7630886" cy="3161619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Creating DOM elements</a:t>
            </a:r>
          </a:p>
        </p:txBody>
      </p:sp>
    </p:spTree>
    <p:extLst>
      <p:ext uri="{BB962C8B-B14F-4D97-AF65-F5344CB8AC3E}">
        <p14:creationId xmlns:p14="http://schemas.microsoft.com/office/powerpoint/2010/main" val="3944377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the DOM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Tools - Debuggers</a:t>
            </a:r>
            <a:endParaRPr lang="en-US" sz="1500" kern="1200" dirty="0">
              <a:solidFill>
                <a:schemeClr val="tx1"/>
              </a:solidFill>
              <a:effectLst/>
              <a:latin typeface="Rockwell" pitchFamily="18" charset="0"/>
              <a:ea typeface="+mn-ea"/>
              <a:cs typeface="+mn-cs"/>
            </a:endParaRPr>
          </a:p>
        </p:txBody>
      </p:sp>
      <p:pic>
        <p:nvPicPr>
          <p:cNvPr id="6" name="Content Placeholder 5" descr="4812609008.t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232" b="-392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49266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the DOM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Tools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Performace</a:t>
            </a:r>
            <a:r>
              <a:rPr lang="en-US" dirty="0"/>
              <a:t> checkers</a:t>
            </a:r>
            <a:endParaRPr lang="en-US" sz="1500" kern="1200" dirty="0">
              <a:solidFill>
                <a:schemeClr val="tx1"/>
              </a:solidFill>
              <a:effectLst/>
              <a:latin typeface="Rockwell" pitchFamily="18" charset="0"/>
              <a:ea typeface="+mn-ea"/>
              <a:cs typeface="+mn-cs"/>
            </a:endParaRPr>
          </a:p>
        </p:txBody>
      </p:sp>
      <p:pic>
        <p:nvPicPr>
          <p:cNvPr id="5" name="Content Placeholder 4" descr="4812609009.t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335" b="-123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8031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9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Document Object Model (DOM)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962725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Modifying the DOM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Types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5859772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the DOM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Tools </a:t>
            </a:r>
            <a:r>
              <a:rPr lang="mr-IN" dirty="0"/>
              <a:t>–</a:t>
            </a:r>
            <a:r>
              <a:rPr lang="en-US" dirty="0"/>
              <a:t> Linters</a:t>
            </a:r>
            <a:endParaRPr lang="en-US" sz="1500" kern="1200" dirty="0">
              <a:solidFill>
                <a:schemeClr val="tx1"/>
              </a:solidFill>
              <a:effectLst/>
              <a:latin typeface="Rockwell" pitchFamily="18" charset="0"/>
              <a:ea typeface="+mn-ea"/>
              <a:cs typeface="+mn-cs"/>
            </a:endParaRPr>
          </a:p>
        </p:txBody>
      </p:sp>
      <p:pic>
        <p:nvPicPr>
          <p:cNvPr id="6" name="Content Placeholder 5" descr="4812609010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676" b="-76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95525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9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Document Object Model (DOM)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962725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Modifying the DOM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Events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Types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23715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event  is an action that can be detected by JavaScript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Many of them are initiated by user actions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some are generated by the browser itself.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r>
              <a:rPr lang="en-US" dirty="0"/>
              <a:t>We say that an event is </a:t>
            </a:r>
            <a:r>
              <a:rPr lang="en-US" i="1" dirty="0"/>
              <a:t>triggered</a:t>
            </a:r>
            <a:r>
              <a:rPr lang="en-US" dirty="0"/>
              <a:t>  and then it is </a:t>
            </a:r>
            <a:r>
              <a:rPr lang="en-US" i="1" dirty="0"/>
              <a:t>handled</a:t>
            </a:r>
            <a:r>
              <a:rPr lang="en-US" dirty="0"/>
              <a:t>  by JavaScript functions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1344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pic>
        <p:nvPicPr>
          <p:cNvPr id="5" name="Content Placeholder 4" descr="481260901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761" b="-10761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Event-Handling Approaches </a:t>
            </a:r>
            <a:r>
              <a:rPr lang="mr-IN" dirty="0"/>
              <a:t>–</a:t>
            </a:r>
            <a:r>
              <a:rPr lang="en-US" dirty="0"/>
              <a:t> Inline Hook</a:t>
            </a:r>
          </a:p>
        </p:txBody>
      </p:sp>
    </p:spTree>
    <p:extLst>
      <p:ext uri="{BB962C8B-B14F-4D97-AF65-F5344CB8AC3E}">
        <p14:creationId xmlns:p14="http://schemas.microsoft.com/office/powerpoint/2010/main" val="8823787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Event-Handling Approaches </a:t>
            </a:r>
            <a:r>
              <a:rPr lang="mr-IN" dirty="0"/>
              <a:t>–</a:t>
            </a:r>
            <a:r>
              <a:rPr lang="en-US" dirty="0"/>
              <a:t> Event Property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myButton</a:t>
            </a:r>
            <a:r>
              <a:rPr lang="en-US" dirty="0"/>
              <a:t> = </a:t>
            </a:r>
            <a:r>
              <a:rPr lang="en-US" dirty="0" err="1"/>
              <a:t>document.getElementById</a:t>
            </a:r>
            <a:r>
              <a:rPr lang="en-US" dirty="0"/>
              <a:t>('example');</a:t>
            </a:r>
          </a:p>
          <a:p>
            <a:r>
              <a:rPr lang="en-US" dirty="0" err="1"/>
              <a:t>myButton</a:t>
            </a:r>
            <a:r>
              <a:rPr lang="en-US" dirty="0" err="1">
                <a:solidFill>
                  <a:srgbClr val="A82233"/>
                </a:solidFill>
              </a:rPr>
              <a:t>.onclick</a:t>
            </a:r>
            <a:r>
              <a:rPr lang="en-US" dirty="0"/>
              <a:t> = alert('some message');</a:t>
            </a:r>
          </a:p>
        </p:txBody>
      </p:sp>
    </p:spTree>
    <p:extLst>
      <p:ext uri="{BB962C8B-B14F-4D97-AF65-F5344CB8AC3E}">
        <p14:creationId xmlns:p14="http://schemas.microsoft.com/office/powerpoint/2010/main" val="35616658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Event-Handling Approaches </a:t>
            </a:r>
            <a:r>
              <a:rPr lang="mr-IN" dirty="0"/>
              <a:t>–</a:t>
            </a:r>
            <a:r>
              <a:rPr lang="en-US" dirty="0"/>
              <a:t> Event Listener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myButton</a:t>
            </a:r>
            <a:r>
              <a:rPr lang="en-US" dirty="0"/>
              <a:t> = </a:t>
            </a:r>
            <a:r>
              <a:rPr lang="en-US" dirty="0" err="1"/>
              <a:t>document.getElementById</a:t>
            </a:r>
            <a:r>
              <a:rPr lang="en-US" dirty="0"/>
              <a:t>('example');</a:t>
            </a:r>
          </a:p>
          <a:p>
            <a:r>
              <a:rPr lang="en-US" dirty="0" err="1"/>
              <a:t>myButton.</a:t>
            </a:r>
            <a:r>
              <a:rPr lang="en-US" b="1" dirty="0" err="1">
                <a:solidFill>
                  <a:srgbClr val="A82233"/>
                </a:solidFill>
              </a:rPr>
              <a:t>addEventListener</a:t>
            </a:r>
            <a:r>
              <a:rPr lang="en-US" dirty="0"/>
              <a:t>('click', alert('some message'));</a:t>
            </a:r>
          </a:p>
          <a:p>
            <a:r>
              <a:rPr lang="en-US" dirty="0" err="1"/>
              <a:t>myButton.</a:t>
            </a:r>
            <a:r>
              <a:rPr lang="en-US" b="1" dirty="0" err="1">
                <a:solidFill>
                  <a:srgbClr val="A82233"/>
                </a:solidFill>
              </a:rPr>
              <a:t>addEventListener</a:t>
            </a:r>
            <a:r>
              <a:rPr lang="en-US" dirty="0"/>
              <a:t>('</a:t>
            </a:r>
            <a:r>
              <a:rPr lang="en-US" dirty="0" err="1"/>
              <a:t>mouseout</a:t>
            </a:r>
            <a:r>
              <a:rPr lang="en-US" dirty="0"/>
              <a:t>', </a:t>
            </a:r>
            <a:r>
              <a:rPr lang="en-US" dirty="0" err="1"/>
              <a:t>funcName</a:t>
            </a:r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6923049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 Event-Handling Approaches </a:t>
            </a:r>
            <a:r>
              <a:rPr lang="mr-IN" dirty="0"/>
              <a:t>–</a:t>
            </a:r>
            <a:r>
              <a:rPr lang="en-US" dirty="0"/>
              <a:t> Event Listener Approach (anon function)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myButton.</a:t>
            </a:r>
            <a:r>
              <a:rPr lang="en-US" b="1" dirty="0" err="1">
                <a:solidFill>
                  <a:srgbClr val="A82233"/>
                </a:solidFill>
              </a:rPr>
              <a:t>addEventListener</a:t>
            </a:r>
            <a:r>
              <a:rPr lang="en-US" dirty="0"/>
              <a:t>('click', </a:t>
            </a:r>
            <a:r>
              <a:rPr lang="en-US" dirty="0">
                <a:solidFill>
                  <a:srgbClr val="A82233"/>
                </a:solidFill>
              </a:rPr>
              <a:t>function(</a:t>
            </a:r>
            <a:r>
              <a:rPr lang="en-US" b="1" dirty="0">
                <a:solidFill>
                  <a:srgbClr val="A82233"/>
                </a:solidFill>
              </a:rPr>
              <a:t>) {</a:t>
            </a:r>
          </a:p>
          <a:p>
            <a:r>
              <a:rPr lang="en-US" dirty="0"/>
              <a:t>	</a:t>
            </a:r>
            <a:r>
              <a:rPr lang="en-US" dirty="0" err="1"/>
              <a:t>var</a:t>
            </a:r>
            <a:r>
              <a:rPr lang="en-US" dirty="0"/>
              <a:t> d = new Date();</a:t>
            </a:r>
          </a:p>
          <a:p>
            <a:r>
              <a:rPr lang="en-US" dirty="0"/>
              <a:t>	alert("You clicked this on "+ </a:t>
            </a:r>
            <a:r>
              <a:rPr lang="en-US" dirty="0" err="1"/>
              <a:t>d.toString</a:t>
            </a:r>
            <a:r>
              <a:rPr lang="en-US" dirty="0"/>
              <a:t>());</a:t>
            </a:r>
          </a:p>
          <a:p>
            <a:r>
              <a:rPr lang="mr-IN" b="1" dirty="0">
                <a:solidFill>
                  <a:srgbClr val="A82233"/>
                </a:solidFill>
              </a:rPr>
              <a:t>}</a:t>
            </a:r>
            <a:r>
              <a:rPr lang="en-CA" b="1" dirty="0">
                <a:solidFill>
                  <a:srgbClr val="A82233"/>
                </a:solidFill>
              </a:rPr>
              <a:t>)</a:t>
            </a:r>
            <a:r>
              <a:rPr lang="mr-IN" b="1" dirty="0">
                <a:solidFill>
                  <a:srgbClr val="A82233"/>
                </a:solidFill>
              </a:rPr>
              <a:t>;</a:t>
            </a:r>
            <a:endParaRPr lang="en-US" b="1" dirty="0">
              <a:solidFill>
                <a:srgbClr val="A822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5843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an event is triggered, the browser will construct an event object  that contains information about the event.</a:t>
            </a:r>
          </a:p>
          <a:p>
            <a:r>
              <a:rPr lang="en-US" dirty="0" err="1"/>
              <a:t>div.addEventListener</a:t>
            </a:r>
            <a:r>
              <a:rPr lang="en-US" dirty="0"/>
              <a:t>('click', function(</a:t>
            </a:r>
            <a:r>
              <a:rPr lang="en-US" b="1" dirty="0">
                <a:solidFill>
                  <a:srgbClr val="A82233"/>
                </a:solidFill>
              </a:rPr>
              <a:t>e</a:t>
            </a:r>
            <a:r>
              <a:rPr lang="en-US" dirty="0"/>
              <a:t>) {</a:t>
            </a:r>
          </a:p>
          <a:p>
            <a:r>
              <a:rPr lang="en-US" dirty="0"/>
              <a:t>	// find out where the user clicked</a:t>
            </a:r>
          </a:p>
          <a:p>
            <a:r>
              <a:rPr lang="en-US" dirty="0"/>
              <a:t>	</a:t>
            </a:r>
            <a:r>
              <a:rPr lang="en-US" dirty="0" err="1"/>
              <a:t>var</a:t>
            </a:r>
            <a:r>
              <a:rPr lang="en-US" dirty="0"/>
              <a:t> x = </a:t>
            </a:r>
            <a:r>
              <a:rPr lang="en-US" b="1" dirty="0" err="1">
                <a:solidFill>
                  <a:srgbClr val="A82233"/>
                </a:solidFill>
              </a:rPr>
              <a:t>e</a:t>
            </a:r>
            <a:r>
              <a:rPr lang="en-US" dirty="0" err="1"/>
              <a:t>.clientX</a:t>
            </a:r>
            <a:r>
              <a:rPr lang="en-US" dirty="0"/>
              <a:t>;</a:t>
            </a:r>
          </a:p>
          <a:p>
            <a:r>
              <a:rPr lang="en-US" dirty="0"/>
              <a:t>	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Event</a:t>
            </a:r>
            <a:r>
              <a:rPr lang="en-US" baseline="0" dirty="0"/>
              <a:t>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899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bubbles Indicates whether the event bubbles up through the DOM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cancelable Indicates whether the event can be cancelled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target The object that generated (or dispatched) the event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type The type of the event (see Section 9.4)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Event</a:t>
            </a:r>
            <a:r>
              <a:rPr lang="en-US" baseline="0" dirty="0"/>
              <a:t>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347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9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Document Object Model (DOM)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962725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Modifying the DOM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Event Types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454233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9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The Document Object Model (DOM)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962725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Modifying the DOM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Types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113197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click The mouse was clicked on an element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dblclick</a:t>
            </a:r>
            <a:r>
              <a:rPr lang="en-US" dirty="0"/>
              <a:t> The mouse was double clicked on an element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mousedown</a:t>
            </a:r>
            <a:r>
              <a:rPr lang="en-US" dirty="0"/>
              <a:t> The mouse was pressed down over an element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mouseup</a:t>
            </a:r>
            <a:r>
              <a:rPr lang="en-US" dirty="0"/>
              <a:t> The mouse was released over an element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mouseover</a:t>
            </a:r>
            <a:r>
              <a:rPr lang="en-US" dirty="0"/>
              <a:t> The mouse was moved (not clicked) over an element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mouseout</a:t>
            </a:r>
            <a:r>
              <a:rPr lang="en-US" dirty="0"/>
              <a:t> The mouse was moved off of an element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mousemove</a:t>
            </a:r>
            <a:r>
              <a:rPr lang="en-US" dirty="0"/>
              <a:t> The mouse was moved while over an element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Mouse Events</a:t>
            </a:r>
          </a:p>
        </p:txBody>
      </p:sp>
    </p:spTree>
    <p:extLst>
      <p:ext uri="{BB962C8B-B14F-4D97-AF65-F5344CB8AC3E}">
        <p14:creationId xmlns:p14="http://schemas.microsoft.com/office/powerpoint/2010/main" val="15061628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err="1"/>
              <a:t>keydown</a:t>
            </a:r>
            <a:r>
              <a:rPr lang="en-US" dirty="0"/>
              <a:t> The user is pressing a key (this happens first)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keypress</a:t>
            </a:r>
            <a:r>
              <a:rPr lang="en-US" dirty="0"/>
              <a:t> The user presses a key (this happens after </a:t>
            </a:r>
            <a:r>
              <a:rPr lang="en-US" dirty="0" err="1"/>
              <a:t>keydown</a:t>
            </a:r>
            <a:r>
              <a:rPr lang="en-US" dirty="0"/>
              <a:t>)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keyup</a:t>
            </a:r>
            <a:r>
              <a:rPr lang="en-US" dirty="0"/>
              <a:t> The user releases a key that was down (this happens last)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Keyboard Events</a:t>
            </a:r>
          </a:p>
        </p:txBody>
      </p:sp>
    </p:spTree>
    <p:extLst>
      <p:ext uri="{BB962C8B-B14F-4D97-AF65-F5344CB8AC3E}">
        <p14:creationId xmlns:p14="http://schemas.microsoft.com/office/powerpoint/2010/main" val="54609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Touch events are a new category of events that can be triggered by devices with touch screens</a:t>
            </a:r>
          </a:p>
          <a:p>
            <a:r>
              <a:rPr lang="en-US" dirty="0"/>
              <a:t>Limited Browser support (2017)</a:t>
            </a:r>
          </a:p>
          <a:p>
            <a:r>
              <a:rPr lang="en-US" dirty="0"/>
              <a:t> The different events (e.g., </a:t>
            </a:r>
            <a:r>
              <a:rPr lang="en-US" dirty="0" err="1"/>
              <a:t>touchstart</a:t>
            </a:r>
            <a:r>
              <a:rPr lang="en-US" dirty="0"/>
              <a:t>, </a:t>
            </a:r>
            <a:r>
              <a:rPr lang="en-US" dirty="0" err="1"/>
              <a:t>touchmove</a:t>
            </a:r>
            <a:r>
              <a:rPr lang="en-US" dirty="0"/>
              <a:t>, and </a:t>
            </a:r>
            <a:r>
              <a:rPr lang="en-US" dirty="0" err="1"/>
              <a:t>touchend</a:t>
            </a:r>
            <a:r>
              <a:rPr lang="en-US" dirty="0"/>
              <a:t>) are analogous to some of the mouse events (</a:t>
            </a:r>
            <a:r>
              <a:rPr lang="en-US" dirty="0" err="1"/>
              <a:t>mousedown</a:t>
            </a:r>
            <a:r>
              <a:rPr lang="en-US" dirty="0"/>
              <a:t>, </a:t>
            </a:r>
            <a:r>
              <a:rPr lang="en-US" dirty="0" err="1"/>
              <a:t>mousemove</a:t>
            </a:r>
            <a:r>
              <a:rPr lang="en-US" dirty="0"/>
              <a:t>, and </a:t>
            </a:r>
            <a:r>
              <a:rPr lang="en-US" dirty="0" err="1"/>
              <a:t>mouseup</a:t>
            </a:r>
            <a:r>
              <a:rPr lang="en-US" dirty="0"/>
              <a:t>).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Touch Events</a:t>
            </a:r>
          </a:p>
        </p:txBody>
      </p:sp>
    </p:spTree>
    <p:extLst>
      <p:ext uri="{BB962C8B-B14F-4D97-AF65-F5344CB8AC3E}">
        <p14:creationId xmlns:p14="http://schemas.microsoft.com/office/powerpoint/2010/main" val="15882600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Blur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Change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Focus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Reset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select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Submit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Form Events</a:t>
            </a:r>
          </a:p>
        </p:txBody>
      </p:sp>
    </p:spTree>
    <p:extLst>
      <p:ext uri="{BB962C8B-B14F-4D97-AF65-F5344CB8AC3E}">
        <p14:creationId xmlns:p14="http://schemas.microsoft.com/office/powerpoint/2010/main" val="6647096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abort An object was stopped from loading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error An object or image did not properly load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load When a document or object has been loaded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resize The document view was resized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scroll The document view was scrolled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unload The document has unloaded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Frame Events</a:t>
            </a:r>
          </a:p>
        </p:txBody>
      </p:sp>
    </p:spTree>
    <p:extLst>
      <p:ext uri="{BB962C8B-B14F-4D97-AF65-F5344CB8AC3E}">
        <p14:creationId xmlns:p14="http://schemas.microsoft.com/office/powerpoint/2010/main" val="5651390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9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Document Object Model (DOM)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962725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Modifying the DOM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Types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Forms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660280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</a:t>
            </a:r>
          </a:p>
        </p:txBody>
      </p:sp>
      <p:pic>
        <p:nvPicPr>
          <p:cNvPr id="5" name="Content Placeholder 4" descr="481260901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551" r="-18551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Responding to Form Movement Events</a:t>
            </a:r>
          </a:p>
        </p:txBody>
      </p:sp>
    </p:spTree>
    <p:extLst>
      <p:ext uri="{BB962C8B-B14F-4D97-AF65-F5344CB8AC3E}">
        <p14:creationId xmlns:p14="http://schemas.microsoft.com/office/powerpoint/2010/main" val="19101234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</a:t>
            </a:r>
          </a:p>
        </p:txBody>
      </p:sp>
      <p:pic>
        <p:nvPicPr>
          <p:cNvPr id="5" name="Content Placeholder 4" descr="481260901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991" r="-27991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Responding to Form Changes Events</a:t>
            </a:r>
          </a:p>
        </p:txBody>
      </p:sp>
    </p:spTree>
    <p:extLst>
      <p:ext uri="{BB962C8B-B14F-4D97-AF65-F5344CB8AC3E}">
        <p14:creationId xmlns:p14="http://schemas.microsoft.com/office/powerpoint/2010/main" val="14345720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Field Validation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Number Validation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Other (non JavaScript) Form validation reminder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Validating a Submitted Form</a:t>
            </a:r>
          </a:p>
        </p:txBody>
      </p:sp>
    </p:spTree>
    <p:extLst>
      <p:ext uri="{BB962C8B-B14F-4D97-AF65-F5344CB8AC3E}">
        <p14:creationId xmlns:p14="http://schemas.microsoft.com/office/powerpoint/2010/main" val="10535899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formExample</a:t>
            </a:r>
            <a:r>
              <a:rPr lang="en-US" dirty="0"/>
              <a:t> = </a:t>
            </a:r>
            <a:r>
              <a:rPr lang="en-US" dirty="0" err="1"/>
              <a:t>document.getElementById</a:t>
            </a:r>
            <a:r>
              <a:rPr lang="en-US" dirty="0"/>
              <a:t>("</a:t>
            </a:r>
            <a:r>
              <a:rPr lang="en-US" dirty="0" err="1"/>
              <a:t>loginForm</a:t>
            </a:r>
            <a:r>
              <a:rPr lang="en-US" dirty="0"/>
              <a:t>");</a:t>
            </a:r>
          </a:p>
          <a:p>
            <a:r>
              <a:rPr lang="en-US" dirty="0" err="1"/>
              <a:t>formExample.</a:t>
            </a:r>
            <a:r>
              <a:rPr lang="en-US" b="1" dirty="0" err="1">
                <a:solidFill>
                  <a:srgbClr val="A82233"/>
                </a:solidFill>
              </a:rPr>
              <a:t>submit</a:t>
            </a:r>
            <a:r>
              <a:rPr lang="en-US" b="1" dirty="0">
                <a:solidFill>
                  <a:srgbClr val="A82233"/>
                </a:solidFill>
              </a:rPr>
              <a:t>();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Submitting Forms</a:t>
            </a:r>
          </a:p>
        </p:txBody>
      </p:sp>
    </p:spTree>
    <p:extLst>
      <p:ext uri="{BB962C8B-B14F-4D97-AF65-F5344CB8AC3E}">
        <p14:creationId xmlns:p14="http://schemas.microsoft.com/office/powerpoint/2010/main" val="1682813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The Document Object Model (DOM)</a:t>
            </a:r>
          </a:p>
        </p:txBody>
      </p:sp>
      <p:pic>
        <p:nvPicPr>
          <p:cNvPr id="5" name="Content Placeholder 4" descr="481260900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428" b="-15428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329167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AJAX</a:t>
            </a:r>
          </a:p>
        </p:txBody>
      </p:sp>
      <p:pic>
        <p:nvPicPr>
          <p:cNvPr id="5" name="Content Placeholder 4" descr="481260901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60" r="-7160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First the Normal Request Response Loop</a:t>
            </a:r>
          </a:p>
        </p:txBody>
      </p:sp>
    </p:spTree>
    <p:extLst>
      <p:ext uri="{BB962C8B-B14F-4D97-AF65-F5344CB8AC3E}">
        <p14:creationId xmlns:p14="http://schemas.microsoft.com/office/powerpoint/2010/main" val="766665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problem</a:t>
            </a:r>
          </a:p>
        </p:txBody>
      </p:sp>
      <p:pic>
        <p:nvPicPr>
          <p:cNvPr id="6" name="Content Placeholder 5" descr="481260901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848" r="-258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057900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AJAX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solution</a:t>
            </a:r>
          </a:p>
        </p:txBody>
      </p:sp>
      <p:pic>
        <p:nvPicPr>
          <p:cNvPr id="5" name="Content Placeholder 4" descr="4812609020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28" r="-276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126000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9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Document Object Model (DOM) 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962725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Modifying the DOM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Types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Forms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8826444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Summary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3">
            <a:noAutofit/>
          </a:bodyPr>
          <a:lstStyle/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 blur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Document Object Model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mr-IN" sz="2000" dirty="0"/>
              <a:t>(DOM)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document root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DOM document object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DOM tree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element node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event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event bubbling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event delegation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event handler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event listener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event object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event propagation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event type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focus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form events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frame events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keyboard events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linter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mouse events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node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selection methods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000" dirty="0"/>
              <a:t>touch events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 Terms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056844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Summary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Questions?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6174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The Document Object Model (DOM)</a:t>
            </a:r>
          </a:p>
        </p:txBody>
      </p:sp>
      <p:pic>
        <p:nvPicPr>
          <p:cNvPr id="5" name="Content Placeholder 4" descr="481260900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3254" b="-43254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Nodes and </a:t>
            </a:r>
            <a:r>
              <a:rPr lang="en-US" dirty="0" err="1"/>
              <a:t>NodeLists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95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The Document Object Model (DOM)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DOM document object  is the root JavaScript object representing the entire HTML document</a:t>
            </a:r>
          </a:p>
          <a:p>
            <a:endParaRPr lang="en-US" dirty="0"/>
          </a:p>
          <a:p>
            <a:r>
              <a:rPr lang="en-US" dirty="0"/>
              <a:t>// retrieve the URL of the current page</a:t>
            </a:r>
          </a:p>
          <a:p>
            <a:r>
              <a:rPr lang="en-US" dirty="0" err="1"/>
              <a:t>var</a:t>
            </a:r>
            <a:r>
              <a:rPr lang="en-US" dirty="0"/>
              <a:t> a = </a:t>
            </a:r>
            <a:r>
              <a:rPr lang="en-US" b="1" dirty="0" err="1">
                <a:solidFill>
                  <a:srgbClr val="A82233"/>
                </a:solidFill>
              </a:rPr>
              <a:t>document.</a:t>
            </a:r>
            <a:r>
              <a:rPr lang="en-US" dirty="0" err="1"/>
              <a:t>URL</a:t>
            </a:r>
            <a:r>
              <a:rPr lang="en-US" dirty="0"/>
              <a:t>;</a:t>
            </a:r>
          </a:p>
          <a:p>
            <a:r>
              <a:rPr lang="en-US" dirty="0"/>
              <a:t>// retrieve the page encoding, for example ISO-8859-1</a:t>
            </a:r>
          </a:p>
          <a:p>
            <a:r>
              <a:rPr lang="en-US" dirty="0" err="1"/>
              <a:t>var</a:t>
            </a:r>
            <a:r>
              <a:rPr lang="en-US" dirty="0"/>
              <a:t> b = </a:t>
            </a:r>
            <a:r>
              <a:rPr lang="en-US" b="1" dirty="0" err="1">
                <a:solidFill>
                  <a:srgbClr val="A82233"/>
                </a:solidFill>
              </a:rPr>
              <a:t>document</a:t>
            </a:r>
            <a:r>
              <a:rPr lang="en-US" b="1" dirty="0" err="1"/>
              <a:t>.</a:t>
            </a:r>
            <a:r>
              <a:rPr lang="en-US" dirty="0" err="1"/>
              <a:t>inputEncoding</a:t>
            </a:r>
            <a:r>
              <a:rPr lang="en-US" dirty="0"/>
              <a:t>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Document Object</a:t>
            </a:r>
          </a:p>
        </p:txBody>
      </p:sp>
    </p:spTree>
    <p:extLst>
      <p:ext uri="{BB962C8B-B14F-4D97-AF65-F5344CB8AC3E}">
        <p14:creationId xmlns:p14="http://schemas.microsoft.com/office/powerpoint/2010/main" val="1646084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The Document Object Model (DOM)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getElementById</a:t>
            </a:r>
            <a:r>
              <a:rPr lang="en-US" dirty="0"/>
              <a:t>()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getElementsByTagName</a:t>
            </a:r>
            <a:r>
              <a:rPr lang="en-US" dirty="0"/>
              <a:t>() 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getElementsByClassName</a:t>
            </a:r>
            <a:r>
              <a:rPr lang="en-US" dirty="0"/>
              <a:t>()</a:t>
            </a:r>
          </a:p>
          <a:p>
            <a:r>
              <a:rPr lang="en-US" dirty="0"/>
              <a:t>Newer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querySelector</a:t>
            </a:r>
            <a:r>
              <a:rPr lang="en-US" dirty="0"/>
              <a:t>() and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</a:t>
            </a:r>
            <a:r>
              <a:rPr lang="en-US" dirty="0" err="1"/>
              <a:t>querySelectorAll</a:t>
            </a:r>
            <a:r>
              <a:rPr lang="en-US" dirty="0"/>
              <a:t>()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Selection Methods</a:t>
            </a:r>
          </a:p>
        </p:txBody>
      </p:sp>
    </p:spTree>
    <p:extLst>
      <p:ext uri="{BB962C8B-B14F-4D97-AF65-F5344CB8AC3E}">
        <p14:creationId xmlns:p14="http://schemas.microsoft.com/office/powerpoint/2010/main" val="1853312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The Document Object Model (DOM)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Selection Methods</a:t>
            </a:r>
          </a:p>
        </p:txBody>
      </p:sp>
      <p:pic>
        <p:nvPicPr>
          <p:cNvPr id="6" name="Content Placeholder 5" descr="481260900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8788" b="-38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5327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The Document Object Model (DOM)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Query Selector</a:t>
            </a:r>
          </a:p>
        </p:txBody>
      </p:sp>
      <p:pic>
        <p:nvPicPr>
          <p:cNvPr id="5" name="Content Placeholder 4" descr="481260900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97" r="-18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9282966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965</TotalTime>
  <Words>887</Words>
  <Application>Microsoft Office PowerPoint</Application>
  <PresentationFormat>On-screen Show (4:3)</PresentationFormat>
  <Paragraphs>269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Rockwell</vt:lpstr>
      <vt:lpstr>Rockwell Condensed</vt:lpstr>
      <vt:lpstr>Rockwell Extra Bold</vt:lpstr>
      <vt:lpstr>Wingdings</vt:lpstr>
      <vt:lpstr>Presentation</vt:lpstr>
      <vt:lpstr>JavaScript 2: Using JavaScript</vt:lpstr>
      <vt:lpstr>Chapter 9</vt:lpstr>
      <vt:lpstr>Chapter 9</vt:lpstr>
      <vt:lpstr>The Document Object Model (DOM)</vt:lpstr>
      <vt:lpstr>The Document Object Model (DOM)</vt:lpstr>
      <vt:lpstr>The Document Object Model (DOM)</vt:lpstr>
      <vt:lpstr>The Document Object Model (DOM)</vt:lpstr>
      <vt:lpstr>The Document Object Model (DOM)</vt:lpstr>
      <vt:lpstr>The Document Object Model (DOM)</vt:lpstr>
      <vt:lpstr>The Document Object Model (DOM)</vt:lpstr>
      <vt:lpstr>The Document Object Model (DOM)</vt:lpstr>
      <vt:lpstr>Chapter 9</vt:lpstr>
      <vt:lpstr>Modifying the DOM</vt:lpstr>
      <vt:lpstr>Modifying the DOM</vt:lpstr>
      <vt:lpstr>Modifying the DOM</vt:lpstr>
      <vt:lpstr>Modifying the DOM</vt:lpstr>
      <vt:lpstr>Modifying the DOM</vt:lpstr>
      <vt:lpstr>Modifying the DOM</vt:lpstr>
      <vt:lpstr>Modifying the DOM</vt:lpstr>
      <vt:lpstr>Modifying the DOM</vt:lpstr>
      <vt:lpstr>Chapter 9</vt:lpstr>
      <vt:lpstr>Events</vt:lpstr>
      <vt:lpstr>Events</vt:lpstr>
      <vt:lpstr>Events</vt:lpstr>
      <vt:lpstr>Events</vt:lpstr>
      <vt:lpstr>Events</vt:lpstr>
      <vt:lpstr>Events</vt:lpstr>
      <vt:lpstr>Events</vt:lpstr>
      <vt:lpstr>Chapter 9</vt:lpstr>
      <vt:lpstr>Event Types</vt:lpstr>
      <vt:lpstr>Event Types</vt:lpstr>
      <vt:lpstr>Event Types</vt:lpstr>
      <vt:lpstr>Event Types</vt:lpstr>
      <vt:lpstr>Event Types</vt:lpstr>
      <vt:lpstr>Chapter 9</vt:lpstr>
      <vt:lpstr>Forms</vt:lpstr>
      <vt:lpstr>Forms</vt:lpstr>
      <vt:lpstr>Forms</vt:lpstr>
      <vt:lpstr>Forms</vt:lpstr>
      <vt:lpstr>AJAX</vt:lpstr>
      <vt:lpstr>AJAX</vt:lpstr>
      <vt:lpstr>AJAX</vt:lpstr>
      <vt:lpstr>Chapter 9</vt:lpstr>
      <vt:lpstr>Summary</vt:lpstr>
      <vt:lpstr>Summary</vt:lpstr>
    </vt:vector>
  </TitlesOfParts>
  <Manager/>
  <Company>Pearson</Company>
  <LinksUpToDate>false</LinksUpToDate>
  <SharedDoc>false</SharedDoc>
  <HyperlinkBase>http://funwebdev.com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ELIZABETH DIAZ</cp:lastModifiedBy>
  <cp:revision>139</cp:revision>
  <dcterms:created xsi:type="dcterms:W3CDTF">2014-01-14T22:57:40Z</dcterms:created>
  <dcterms:modified xsi:type="dcterms:W3CDTF">2019-08-17T23:02:18Z</dcterms:modified>
  <cp:category/>
</cp:coreProperties>
</file>

<file path=docProps/thumbnail.jpeg>
</file>